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71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15340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Lecture 1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257300" algn="l"/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257300" algn="l"/>
            <a:r>
              <a:rPr lang="en-US" sz="2400" dirty="0" smtClean="0">
                <a:solidFill>
                  <a:schemeClr val="tx1"/>
                </a:solidFill>
              </a:rPr>
              <a:t>At the end of this you will:</a:t>
            </a:r>
          </a:p>
          <a:p>
            <a:pPr marL="1257300" algn="l"/>
            <a:endParaRPr lang="en-US" sz="2400" dirty="0" smtClean="0">
              <a:solidFill>
                <a:schemeClr val="tx1"/>
              </a:solidFill>
            </a:endParaRPr>
          </a:p>
          <a:p>
            <a:pPr marL="18288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An understanding of what are composite materials</a:t>
            </a:r>
          </a:p>
          <a:p>
            <a:pPr marL="18288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What are the various types of composite materials</a:t>
            </a:r>
          </a:p>
          <a:p>
            <a:pPr marL="18288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How they are designed</a:t>
            </a:r>
          </a:p>
          <a:p>
            <a:pPr marL="18288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Why they are used</a:t>
            </a:r>
          </a:p>
          <a:p>
            <a:pPr marL="18288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48225"/>
            <a:ext cx="36480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48224"/>
            <a:ext cx="4124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8200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What are the various types of composite materials?</a:t>
            </a:r>
          </a:p>
          <a:p>
            <a:pPr marL="406400"/>
            <a:r>
              <a:rPr lang="en-US" sz="2000" dirty="0" smtClean="0">
                <a:solidFill>
                  <a:schemeClr val="tx1"/>
                </a:solidFill>
              </a:rPr>
              <a:t>Structures, reinforcements, types and properties of composite Materials</a:t>
            </a:r>
            <a:endParaRPr lang="en-US" sz="2000" i="1" dirty="0">
              <a:solidFill>
                <a:schemeClr val="tx1"/>
              </a:solidFill>
            </a:endParaRPr>
          </a:p>
          <a:p>
            <a:pPr marL="18288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2743200"/>
            <a:ext cx="7267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5200650" cy="188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0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8200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What are the various types of composite materials?</a:t>
            </a:r>
          </a:p>
          <a:p>
            <a:pPr marL="114300" algn="l"/>
            <a:r>
              <a:rPr lang="en-US" sz="2200" i="1" dirty="0">
                <a:solidFill>
                  <a:schemeClr val="tx2"/>
                </a:solidFill>
              </a:rPr>
              <a:t>Basic Building Blocks of Fiber-Reinforced Composites</a:t>
            </a:r>
            <a:endParaRPr lang="en-US" sz="2200" i="1" dirty="0" smtClean="0">
              <a:solidFill>
                <a:schemeClr val="tx2"/>
              </a:solidFill>
            </a:endParaRPr>
          </a:p>
          <a:p>
            <a:pPr marL="18288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r>
              <a:rPr lang="en-US" sz="2200" dirty="0" smtClean="0">
                <a:solidFill>
                  <a:schemeClr val="tx1"/>
                </a:solidFill>
              </a:rPr>
              <a:t>Layers, lamina				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09600" y="2667000"/>
            <a:ext cx="4305300" cy="2550696"/>
            <a:chOff x="609600" y="2667000"/>
            <a:chExt cx="4305300" cy="255069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667000"/>
              <a:ext cx="4305300" cy="189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4559300"/>
              <a:ext cx="2895600" cy="658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1"/>
            <a:ext cx="2162149" cy="28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9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82000" cy="541020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Applications of composites</a:t>
            </a:r>
          </a:p>
          <a:p>
            <a:pPr marL="4064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Most widely used form of FRP is </a:t>
            </a:r>
            <a:r>
              <a:rPr lang="en-US" sz="2200">
                <a:solidFill>
                  <a:schemeClr val="tx1"/>
                </a:solidFill>
              </a:rPr>
              <a:t>a </a:t>
            </a:r>
            <a:r>
              <a:rPr lang="en-US" sz="2200" smtClean="0">
                <a:solidFill>
                  <a:schemeClr val="tx1"/>
                </a:solidFill>
              </a:rPr>
              <a:t>lamina </a:t>
            </a:r>
            <a:r>
              <a:rPr lang="en-US" sz="2200" dirty="0">
                <a:solidFill>
                  <a:schemeClr val="tx1"/>
                </a:solidFill>
              </a:rPr>
              <a:t>structure, made</a:t>
            </a:r>
          </a:p>
          <a:p>
            <a:pPr marL="406400" algn="l"/>
            <a:r>
              <a:rPr lang="en-US" sz="2200" dirty="0">
                <a:solidFill>
                  <a:schemeClr val="tx1"/>
                </a:solidFill>
              </a:rPr>
              <a:t>by stacking and bonding thin layers of fiber and polymer</a:t>
            </a:r>
          </a:p>
          <a:p>
            <a:pPr marL="406400" algn="l"/>
            <a:r>
              <a:rPr lang="en-US" sz="2200" dirty="0">
                <a:solidFill>
                  <a:schemeClr val="tx1"/>
                </a:solidFill>
              </a:rPr>
              <a:t>until desired thickness is obtained</a:t>
            </a:r>
          </a:p>
          <a:p>
            <a:pPr marL="4064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By </a:t>
            </a:r>
            <a:r>
              <a:rPr lang="en-US" sz="2200" dirty="0">
                <a:solidFill>
                  <a:schemeClr val="tx1"/>
                </a:solidFill>
              </a:rPr>
              <a:t>varying fiber orientation among layers, a specified level</a:t>
            </a:r>
          </a:p>
          <a:p>
            <a:pPr marL="406400" algn="l"/>
            <a:r>
              <a:rPr lang="en-US" sz="2200" dirty="0">
                <a:solidFill>
                  <a:schemeClr val="tx1"/>
                </a:solidFill>
              </a:rPr>
              <a:t>of anisotropy in properties can be achieved in the laminate</a:t>
            </a:r>
          </a:p>
          <a:p>
            <a:pPr marL="406400" indent="-3429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Applications</a:t>
            </a:r>
            <a:r>
              <a:rPr lang="en-US" sz="2200" dirty="0">
                <a:solidFill>
                  <a:schemeClr val="tx1"/>
                </a:solidFill>
              </a:rPr>
              <a:t>: parts of thin cross-section, such as </a:t>
            </a:r>
            <a:r>
              <a:rPr lang="en-US" sz="2200" dirty="0" smtClean="0">
                <a:solidFill>
                  <a:schemeClr val="tx1"/>
                </a:solidFill>
              </a:rPr>
              <a:t>aircraft wing </a:t>
            </a:r>
            <a:r>
              <a:rPr lang="en-US" sz="2200" dirty="0">
                <a:solidFill>
                  <a:schemeClr val="tx1"/>
                </a:solidFill>
              </a:rPr>
              <a:t>and fuselage sections, automobile and truck </a:t>
            </a:r>
            <a:r>
              <a:rPr lang="en-US" sz="2200" dirty="0" smtClean="0">
                <a:solidFill>
                  <a:schemeClr val="tx1"/>
                </a:solidFill>
              </a:rPr>
              <a:t>body panels</a:t>
            </a:r>
            <a:r>
              <a:rPr lang="en-US" sz="2200" dirty="0">
                <a:solidFill>
                  <a:schemeClr val="tx1"/>
                </a:solidFill>
              </a:rPr>
              <a:t>, and boat hulls</a:t>
            </a:r>
          </a:p>
          <a:p>
            <a:pPr marL="63500" algn="l"/>
            <a:r>
              <a:rPr lang="en-US" sz="2200" dirty="0">
                <a:solidFill>
                  <a:schemeClr val="tx1"/>
                </a:solidFill>
              </a:rPr>
              <a:t>– Aerospace Industries (Carbon/Epoxy PMCs)</a:t>
            </a:r>
          </a:p>
          <a:p>
            <a:pPr marL="63500" algn="l"/>
            <a:r>
              <a:rPr lang="en-US" sz="2200" dirty="0">
                <a:solidFill>
                  <a:schemeClr val="tx1"/>
                </a:solidFill>
              </a:rPr>
              <a:t>– Automobile Industry (Epoxy based PMCs)</a:t>
            </a:r>
          </a:p>
          <a:p>
            <a:pPr marL="63500" algn="l"/>
            <a:r>
              <a:rPr lang="en-US" sz="2200" dirty="0">
                <a:solidFill>
                  <a:schemeClr val="tx1"/>
                </a:solidFill>
              </a:rPr>
              <a:t>– Springs and bumper systems (Reinforced Thermosets)</a:t>
            </a:r>
          </a:p>
          <a:p>
            <a:pPr marL="63500" algn="l"/>
            <a:r>
              <a:rPr lang="en-US" sz="2200" dirty="0">
                <a:solidFill>
                  <a:schemeClr val="tx1"/>
                </a:solidFill>
              </a:rPr>
              <a:t>– Tooling (Epoxy based PMCs)</a:t>
            </a:r>
          </a:p>
          <a:p>
            <a:pPr marL="292100" indent="-228600" algn="l"/>
            <a:r>
              <a:rPr lang="en-US" sz="2200" dirty="0">
                <a:solidFill>
                  <a:schemeClr val="tx1"/>
                </a:solidFill>
              </a:rPr>
              <a:t>– Fiberglass reinforced plastic has been used for boat hulls, fishing rods, tennis rackets, golf club shafts, helmets, skis, bows and arrows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8288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8200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Applications of composites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Space craft: Antenna structures, Solar reflectors, Satellite </a:t>
            </a:r>
            <a:r>
              <a:rPr lang="en-US" sz="2000" dirty="0" smtClean="0">
                <a:solidFill>
                  <a:schemeClr val="tx1"/>
                </a:solidFill>
              </a:rPr>
              <a:t>structures, Radar</a:t>
            </a:r>
            <a:r>
              <a:rPr lang="en-US" sz="2000" dirty="0">
                <a:solidFill>
                  <a:schemeClr val="tx1"/>
                </a:solidFill>
              </a:rPr>
              <a:t>, Rocket engines, </a:t>
            </a:r>
            <a:r>
              <a:rPr lang="en-US" sz="2000" dirty="0" smtClean="0">
                <a:solidFill>
                  <a:schemeClr val="tx1"/>
                </a:solidFill>
              </a:rPr>
              <a:t>etc.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Aircraft</a:t>
            </a:r>
            <a:r>
              <a:rPr lang="en-US" sz="2000" dirty="0">
                <a:solidFill>
                  <a:schemeClr val="tx1"/>
                </a:solidFill>
              </a:rPr>
              <a:t>: Jet engines, Turbine blades, Turbine shafts, </a:t>
            </a:r>
            <a:r>
              <a:rPr lang="en-US" sz="2000" dirty="0" smtClean="0">
                <a:solidFill>
                  <a:schemeClr val="tx1"/>
                </a:solidFill>
              </a:rPr>
              <a:t>Compressor blades</a:t>
            </a:r>
            <a:r>
              <a:rPr lang="en-US" sz="2000" dirty="0">
                <a:solidFill>
                  <a:schemeClr val="tx1"/>
                </a:solidFill>
              </a:rPr>
              <a:t>, Airfoil surfaces, Wing box structures, Fan blades, </a:t>
            </a:r>
            <a:r>
              <a:rPr lang="en-US" sz="2000" dirty="0" smtClean="0">
                <a:solidFill>
                  <a:schemeClr val="tx1"/>
                </a:solidFill>
              </a:rPr>
              <a:t>Flywheels, Engine </a:t>
            </a:r>
            <a:r>
              <a:rPr lang="en-US" sz="2000" dirty="0">
                <a:solidFill>
                  <a:schemeClr val="tx1"/>
                </a:solidFill>
              </a:rPr>
              <a:t>bay doors, Rotor shafts in helicopters, </a:t>
            </a:r>
            <a:r>
              <a:rPr lang="en-US" sz="2000" dirty="0" smtClean="0">
                <a:solidFill>
                  <a:schemeClr val="tx1"/>
                </a:solidFill>
              </a:rPr>
              <a:t>Helicopter transmission </a:t>
            </a:r>
            <a:r>
              <a:rPr lang="en-US" sz="2000" dirty="0">
                <a:solidFill>
                  <a:schemeClr val="tx1"/>
                </a:solidFill>
              </a:rPr>
              <a:t>structures, </a:t>
            </a:r>
            <a:r>
              <a:rPr lang="en-US" sz="2000" dirty="0" smtClean="0">
                <a:solidFill>
                  <a:schemeClr val="tx1"/>
                </a:solidFill>
              </a:rPr>
              <a:t>etc.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Miscellaneous</a:t>
            </a:r>
            <a:r>
              <a:rPr lang="en-US" sz="2000" dirty="0">
                <a:solidFill>
                  <a:schemeClr val="tx1"/>
                </a:solidFill>
              </a:rPr>
              <a:t>: (1) Bearing materials, Pressure vessels, </a:t>
            </a:r>
            <a:r>
              <a:rPr lang="en-US" sz="2000" dirty="0" smtClean="0">
                <a:solidFill>
                  <a:schemeClr val="tx1"/>
                </a:solidFill>
              </a:rPr>
              <a:t>Abrasive</a:t>
            </a:r>
          </a:p>
          <a:p>
            <a:pPr marL="520700" algn="l">
              <a:tabLst>
                <a:tab pos="457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materials, Electrical machinery, Truss members, Cutting tools</a:t>
            </a:r>
            <a:r>
              <a:rPr lang="en-US" sz="2000" dirty="0" smtClean="0">
                <a:solidFill>
                  <a:schemeClr val="tx1"/>
                </a:solidFill>
              </a:rPr>
              <a:t>, Electrical </a:t>
            </a:r>
            <a:r>
              <a:rPr lang="en-US" sz="2000" dirty="0">
                <a:solidFill>
                  <a:schemeClr val="tx1"/>
                </a:solidFill>
              </a:rPr>
              <a:t>brushes, </a:t>
            </a:r>
            <a:r>
              <a:rPr lang="en-US" sz="2000" dirty="0" smtClean="0">
                <a:solidFill>
                  <a:schemeClr val="tx1"/>
                </a:solidFill>
              </a:rPr>
              <a:t>etc.</a:t>
            </a:r>
          </a:p>
          <a:p>
            <a:pPr marL="520700" algn="l"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Automobile</a:t>
            </a:r>
            <a:r>
              <a:rPr lang="en-US" sz="2000" dirty="0">
                <a:solidFill>
                  <a:schemeClr val="tx1"/>
                </a:solidFill>
              </a:rPr>
              <a:t>: Engines, bodies, Piston, cylinder, connecting </a:t>
            </a:r>
            <a:r>
              <a:rPr lang="en-US" sz="2000" dirty="0" smtClean="0">
                <a:solidFill>
                  <a:schemeClr val="tx1"/>
                </a:solidFill>
              </a:rPr>
              <a:t>rod, crankshafts</a:t>
            </a:r>
            <a:r>
              <a:rPr lang="en-US" sz="2000" dirty="0">
                <a:solidFill>
                  <a:schemeClr val="tx1"/>
                </a:solidFill>
              </a:rPr>
              <a:t>, bearing materials, etc.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8200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Applications of composites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</a:rPr>
              <a:t>Light Weight Application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Automotive </a:t>
            </a:r>
            <a:r>
              <a:rPr lang="en-US" sz="2000" dirty="0">
                <a:solidFill>
                  <a:schemeClr val="tx1"/>
                </a:solidFill>
              </a:rPr>
              <a:t>body parts by composites mainly </a:t>
            </a:r>
            <a:r>
              <a:rPr lang="en-US" sz="2000" dirty="0" smtClean="0">
                <a:solidFill>
                  <a:schemeClr val="tx1"/>
                </a:solidFill>
              </a:rPr>
              <a:t>CFRP and </a:t>
            </a:r>
            <a:r>
              <a:rPr lang="en-US" sz="2000" dirty="0">
                <a:solidFill>
                  <a:schemeClr val="tx1"/>
                </a:solidFill>
              </a:rPr>
              <a:t>GFRP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GFRP</a:t>
            </a:r>
            <a:r>
              <a:rPr lang="en-US" sz="2000" dirty="0">
                <a:solidFill>
                  <a:schemeClr val="tx1"/>
                </a:solidFill>
              </a:rPr>
              <a:t>, CFRP, </a:t>
            </a:r>
            <a:r>
              <a:rPr lang="en-US" sz="2000" dirty="0" smtClean="0">
                <a:solidFill>
                  <a:schemeClr val="tx1"/>
                </a:solidFill>
              </a:rPr>
              <a:t>SMC for </a:t>
            </a:r>
            <a:r>
              <a:rPr lang="en-US" sz="2000" dirty="0">
                <a:solidFill>
                  <a:schemeClr val="tx1"/>
                </a:solidFill>
              </a:rPr>
              <a:t>seat structures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Formula </a:t>
            </a:r>
            <a:r>
              <a:rPr lang="en-US" sz="2000" dirty="0">
                <a:solidFill>
                  <a:schemeClr val="tx1"/>
                </a:solidFill>
              </a:rPr>
              <a:t>one uses CFRP extensively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CFRP </a:t>
            </a:r>
            <a:r>
              <a:rPr lang="en-US" sz="2000" dirty="0">
                <a:solidFill>
                  <a:schemeClr val="tx1"/>
                </a:solidFill>
              </a:rPr>
              <a:t>is used in road and mountain bikes and </a:t>
            </a:r>
            <a:r>
              <a:rPr lang="en-US" sz="2000" dirty="0" smtClean="0">
                <a:solidFill>
                  <a:schemeClr val="tx1"/>
                </a:solidFill>
              </a:rPr>
              <a:t>also in </a:t>
            </a:r>
            <a:r>
              <a:rPr lang="en-US" sz="2000" dirty="0">
                <a:solidFill>
                  <a:schemeClr val="tx1"/>
                </a:solidFill>
              </a:rPr>
              <a:t>road bikes made of Al the seat posts handle </a:t>
            </a:r>
            <a:r>
              <a:rPr lang="en-US" sz="2000" dirty="0" smtClean="0">
                <a:solidFill>
                  <a:schemeClr val="tx1"/>
                </a:solidFill>
              </a:rPr>
              <a:t>bars, and </a:t>
            </a:r>
            <a:r>
              <a:rPr lang="en-US" sz="2000" dirty="0">
                <a:solidFill>
                  <a:schemeClr val="tx1"/>
                </a:solidFill>
              </a:rPr>
              <a:t>forks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Fuel </a:t>
            </a:r>
            <a:r>
              <a:rPr lang="en-US" sz="2000" dirty="0">
                <a:solidFill>
                  <a:schemeClr val="tx1"/>
                </a:solidFill>
              </a:rPr>
              <a:t>tanks made up of Kevlar reinforced rubber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8200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Applications of composites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</a:rPr>
              <a:t>Composites in a Boeing </a:t>
            </a:r>
            <a:r>
              <a:rPr lang="en-US" sz="2000" i="1" dirty="0" smtClean="0">
                <a:solidFill>
                  <a:schemeClr val="tx2"/>
                </a:solidFill>
              </a:rPr>
              <a:t>777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47987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458200" cy="55626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06400" algn="l"/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What are composite materials?</a:t>
            </a:r>
          </a:p>
          <a:p>
            <a:pPr marL="114300" algn="just"/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composite material is made by combining two or more materials – often ones that have </a:t>
            </a:r>
            <a:r>
              <a:rPr lang="en-US" sz="2000" dirty="0" smtClean="0">
                <a:solidFill>
                  <a:schemeClr val="tx1"/>
                </a:solidFill>
              </a:rPr>
              <a:t>very different </a:t>
            </a:r>
            <a:r>
              <a:rPr lang="en-US" sz="2000" dirty="0">
                <a:solidFill>
                  <a:schemeClr val="tx1"/>
                </a:solidFill>
              </a:rPr>
              <a:t>properties. The two materials work together to give the composite unique properties</a:t>
            </a:r>
            <a:r>
              <a:rPr lang="en-US" sz="2000" dirty="0" smtClean="0">
                <a:solidFill>
                  <a:schemeClr val="tx1"/>
                </a:solidFill>
              </a:rPr>
              <a:t>. However</a:t>
            </a:r>
            <a:r>
              <a:rPr lang="en-US" sz="2000" dirty="0">
                <a:solidFill>
                  <a:schemeClr val="tx1"/>
                </a:solidFill>
              </a:rPr>
              <a:t>, within the composite </a:t>
            </a:r>
            <a:r>
              <a:rPr lang="en-US" sz="2000" dirty="0" smtClean="0">
                <a:solidFill>
                  <a:schemeClr val="tx1"/>
                </a:solidFill>
              </a:rPr>
              <a:t>you </a:t>
            </a:r>
            <a:r>
              <a:rPr lang="en-US" sz="2000" dirty="0">
                <a:solidFill>
                  <a:schemeClr val="tx1"/>
                </a:solidFill>
              </a:rPr>
              <a:t>can easily tell the different materials apart as they do </a:t>
            </a:r>
            <a:r>
              <a:rPr lang="en-US" sz="2000" dirty="0" smtClean="0">
                <a:solidFill>
                  <a:schemeClr val="tx1"/>
                </a:solidFill>
              </a:rPr>
              <a:t>not dissolve </a:t>
            </a:r>
            <a:r>
              <a:rPr lang="en-US" sz="2000" dirty="0">
                <a:solidFill>
                  <a:schemeClr val="tx1"/>
                </a:solidFill>
              </a:rPr>
              <a:t>or blend into each </a:t>
            </a:r>
            <a:r>
              <a:rPr lang="en-US" sz="2000" dirty="0" smtClean="0">
                <a:solidFill>
                  <a:schemeClr val="tx1"/>
                </a:solidFill>
              </a:rPr>
              <a:t>other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</a:rPr>
              <a:t>Natural </a:t>
            </a:r>
            <a:r>
              <a:rPr lang="en-US" sz="2000" i="1" dirty="0" smtClean="0">
                <a:solidFill>
                  <a:schemeClr val="tx2"/>
                </a:solidFill>
              </a:rPr>
              <a:t>composites</a:t>
            </a:r>
          </a:p>
          <a:p>
            <a:pPr marL="114300" algn="l"/>
            <a:endParaRPr lang="en-US" sz="2000" dirty="0" smtClean="0">
              <a:solidFill>
                <a:schemeClr val="tx1"/>
              </a:solidFill>
            </a:endParaRPr>
          </a:p>
          <a:p>
            <a:pPr marL="1257300" algn="l"/>
            <a:endParaRPr lang="en-US" sz="2400" dirty="0" smtClean="0">
              <a:solidFill>
                <a:schemeClr val="tx2"/>
              </a:solidFill>
            </a:endParaRPr>
          </a:p>
          <a:p>
            <a:pPr marL="1257300" algn="l"/>
            <a:endParaRPr lang="en-US" sz="2400" dirty="0" smtClean="0">
              <a:solidFill>
                <a:schemeClr val="tx1"/>
              </a:solidFill>
            </a:endParaRPr>
          </a:p>
          <a:p>
            <a:pPr marL="18288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733800"/>
            <a:ext cx="1600200" cy="12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Wood is a composite – it is made from long cellulose </a:t>
            </a:r>
            <a:r>
              <a:rPr lang="en-US" sz="2000" dirty="0" smtClean="0"/>
              <a:t>fibers </a:t>
            </a:r>
            <a:r>
              <a:rPr lang="en-US" sz="2000" dirty="0"/>
              <a:t>held together by a much weaker substance called lignin. Cellulose </a:t>
            </a:r>
            <a:r>
              <a:rPr lang="en-US" sz="2000" dirty="0" smtClean="0"/>
              <a:t>is also </a:t>
            </a:r>
            <a:r>
              <a:rPr lang="en-US" sz="2000" dirty="0"/>
              <a:t>found in cotton, but without the lignin to bind it together it is much weaker. The two </a:t>
            </a:r>
            <a:r>
              <a:rPr lang="en-US" sz="2000" dirty="0" smtClean="0"/>
              <a:t>weak substances </a:t>
            </a:r>
            <a:r>
              <a:rPr lang="en-US" sz="2000" dirty="0"/>
              <a:t>– lignin and cellulose – together form a much stronger one.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6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458200" cy="55626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Lecture 1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2"/>
                </a:solidFill>
              </a:rPr>
              <a:t>Natural composites</a:t>
            </a: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128842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000" dirty="0"/>
              <a:t>The bone in your body is also a composite. It is made from a hard but brittle material </a:t>
            </a:r>
            <a:r>
              <a:rPr lang="en-US" sz="2000" dirty="0" smtClean="0"/>
              <a:t>called hydroxyapatite </a:t>
            </a:r>
            <a:r>
              <a:rPr lang="en-US" sz="2000" dirty="0"/>
              <a:t>(which is mainly calcium phosphate) and a soft and flexible material called collagen. Collagen </a:t>
            </a:r>
            <a:r>
              <a:rPr lang="en-US" sz="2000" dirty="0" smtClean="0"/>
              <a:t>would </a:t>
            </a:r>
            <a:r>
              <a:rPr lang="en-US" sz="2000" dirty="0"/>
              <a:t>not </a:t>
            </a:r>
            <a:r>
              <a:rPr lang="en-US" sz="2000" dirty="0" smtClean="0"/>
              <a:t>be much </a:t>
            </a:r>
            <a:r>
              <a:rPr lang="en-US" sz="2000" dirty="0"/>
              <a:t>use in the skeleton but it can combine with hydroxyapatite to give bone the properties </a:t>
            </a:r>
            <a:r>
              <a:rPr lang="en-US" sz="2000" dirty="0" smtClean="0"/>
              <a:t>that are </a:t>
            </a:r>
            <a:r>
              <a:rPr lang="en-US" sz="2000" dirty="0"/>
              <a:t>needed to support the body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37511"/>
            <a:ext cx="3269408" cy="17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458200" cy="55626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</a:rPr>
              <a:t>Early composites</a:t>
            </a:r>
          </a:p>
          <a:p>
            <a:pPr marL="971550" indent="-514350" algn="just">
              <a:buFont typeface="+mj-lt"/>
              <a:buAutoNum type="arabicPeriod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128842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many thousands of </a:t>
            </a:r>
            <a:r>
              <a:rPr lang="en-US" sz="2000" dirty="0" smtClean="0"/>
              <a:t>years, mud bricks were best example for composite materials. </a:t>
            </a:r>
            <a:r>
              <a:rPr lang="en-US" sz="2000" dirty="0"/>
              <a:t>Mud can be dried out into a brick shape to give a building material. It is strong if you </a:t>
            </a:r>
            <a:r>
              <a:rPr lang="en-US" sz="2000" dirty="0" smtClean="0"/>
              <a:t>try to </a:t>
            </a:r>
            <a:r>
              <a:rPr lang="en-US" sz="2000" dirty="0"/>
              <a:t>squash it (it has good compressive strength) but it breaks quite easily if you try to bend it (it </a:t>
            </a:r>
            <a:r>
              <a:rPr lang="en-US" sz="2000" dirty="0" smtClean="0"/>
              <a:t>has poor </a:t>
            </a:r>
            <a:r>
              <a:rPr lang="en-US" sz="2000" dirty="0"/>
              <a:t>tensile strength). Straw seems very strong if you try to stretch it, but you can crumple it </a:t>
            </a:r>
            <a:r>
              <a:rPr lang="en-US" sz="2000" dirty="0" smtClean="0"/>
              <a:t>up easily</a:t>
            </a:r>
            <a:r>
              <a:rPr lang="en-US" sz="2000" dirty="0"/>
              <a:t>. By mixing mud and straw </a:t>
            </a:r>
            <a:r>
              <a:rPr lang="en-US" sz="2000" dirty="0" smtClean="0"/>
              <a:t>we can get bricks </a:t>
            </a:r>
            <a:r>
              <a:rPr lang="en-US" sz="2000" dirty="0"/>
              <a:t>that are resistant to </a:t>
            </a:r>
            <a:r>
              <a:rPr lang="en-US" sz="2000" dirty="0" smtClean="0"/>
              <a:t>both squeezing </a:t>
            </a:r>
            <a:r>
              <a:rPr lang="en-US" sz="2000" dirty="0"/>
              <a:t>and tearing and make excellent building blocks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Another example </a:t>
            </a:r>
            <a:r>
              <a:rPr lang="en-US" sz="2000" dirty="0"/>
              <a:t>is concrete. Concrete is a mix of aggregate (small stones or gravel</a:t>
            </a:r>
            <a:r>
              <a:rPr lang="en-US" sz="2000" dirty="0" smtClean="0"/>
              <a:t>), cement </a:t>
            </a:r>
            <a:r>
              <a:rPr lang="en-US" sz="2000" dirty="0"/>
              <a:t>and sand. It has good compressive </a:t>
            </a:r>
            <a:r>
              <a:rPr lang="en-US" sz="2000" dirty="0" smtClean="0"/>
              <a:t>strength. Adding </a:t>
            </a:r>
            <a:r>
              <a:rPr lang="en-US" sz="2000" dirty="0"/>
              <a:t>metal rods or wires to the concrete can increase its tensile (bending</a:t>
            </a:r>
            <a:r>
              <a:rPr lang="en-US" sz="2000" dirty="0" smtClean="0"/>
              <a:t>) strength</a:t>
            </a:r>
            <a:r>
              <a:rPr lang="en-US" sz="2000" dirty="0"/>
              <a:t>. Concrete containing such rods or wires is called reinforced concrete.</a:t>
            </a:r>
          </a:p>
        </p:txBody>
      </p:sp>
    </p:spTree>
    <p:extLst>
      <p:ext uri="{BB962C8B-B14F-4D97-AF65-F5344CB8AC3E}">
        <p14:creationId xmlns:p14="http://schemas.microsoft.com/office/powerpoint/2010/main" val="32632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458200" cy="55626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</a:rPr>
              <a:t>Making composites</a:t>
            </a:r>
          </a:p>
          <a:p>
            <a:pPr marL="342900" algn="just"/>
            <a:r>
              <a:rPr lang="en-US" sz="2000" dirty="0">
                <a:solidFill>
                  <a:schemeClr val="tx1"/>
                </a:solidFill>
              </a:rPr>
              <a:t>Most composites are made of just two materials. One is the matrix or binder. It surrounds </a:t>
            </a:r>
            <a:r>
              <a:rPr lang="en-US" sz="2000" dirty="0" smtClean="0">
                <a:solidFill>
                  <a:schemeClr val="tx1"/>
                </a:solidFill>
              </a:rPr>
              <a:t>and binds </a:t>
            </a:r>
            <a:r>
              <a:rPr lang="en-US" sz="2000" dirty="0">
                <a:solidFill>
                  <a:schemeClr val="tx1"/>
                </a:solidFill>
              </a:rPr>
              <a:t>together fibres or fragments of the other material, which is called the </a:t>
            </a:r>
            <a:r>
              <a:rPr lang="en-US" sz="2000" dirty="0" smtClean="0">
                <a:solidFill>
                  <a:schemeClr val="tx1"/>
                </a:solidFill>
              </a:rPr>
              <a:t>reinforcement.</a:t>
            </a:r>
          </a:p>
          <a:p>
            <a:pPr marL="342900" algn="just"/>
            <a:endParaRPr lang="en-US" sz="35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5" b="12853"/>
          <a:stretch/>
        </p:blipFill>
        <p:spPr bwMode="auto">
          <a:xfrm>
            <a:off x="1066800" y="3665220"/>
            <a:ext cx="666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458200" cy="5562600"/>
          </a:xfrm>
        </p:spPr>
        <p:txBody>
          <a:bodyPr>
            <a:normAutofit lnSpcReduction="10000"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Lecture 1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Definition and types</a:t>
            </a:r>
          </a:p>
          <a:p>
            <a:pPr marL="342900" algn="l"/>
            <a:r>
              <a:rPr lang="en-US" sz="2000" dirty="0">
                <a:solidFill>
                  <a:srgbClr val="FF0000"/>
                </a:solidFill>
              </a:rPr>
              <a:t>Wood (lignin + </a:t>
            </a:r>
            <a:r>
              <a:rPr lang="en-US" sz="2000" dirty="0" err="1">
                <a:solidFill>
                  <a:srgbClr val="FF0000"/>
                </a:solidFill>
              </a:rPr>
              <a:t>celullose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pPr marL="342900" algn="l"/>
            <a:r>
              <a:rPr lang="en-US" sz="2000" dirty="0">
                <a:solidFill>
                  <a:srgbClr val="FF0000"/>
                </a:solidFill>
              </a:rPr>
              <a:t>Concrete (gravel + cement)</a:t>
            </a:r>
          </a:p>
          <a:p>
            <a:pPr marL="342900" algn="l"/>
            <a:r>
              <a:rPr lang="en-US" sz="2000" dirty="0" err="1">
                <a:solidFill>
                  <a:schemeClr val="tx1"/>
                </a:solidFill>
              </a:rPr>
              <a:t>Hypoeutectoid</a:t>
            </a:r>
            <a:r>
              <a:rPr lang="en-US" sz="2000" dirty="0">
                <a:solidFill>
                  <a:schemeClr val="tx1"/>
                </a:solidFill>
              </a:rPr>
              <a:t> steel (ferrite + pearlite)</a:t>
            </a:r>
          </a:p>
          <a:p>
            <a:pPr marL="342900" algn="l"/>
            <a:r>
              <a:rPr lang="en-US" sz="2000" dirty="0">
                <a:solidFill>
                  <a:srgbClr val="FF0000"/>
                </a:solidFill>
              </a:rPr>
              <a:t>Reinforced concrete (gravel + cement + steel)</a:t>
            </a:r>
          </a:p>
          <a:p>
            <a:pPr marL="342900" algn="l"/>
            <a:r>
              <a:rPr lang="en-US" sz="2000" dirty="0">
                <a:solidFill>
                  <a:schemeClr val="tx2"/>
                </a:solidFill>
              </a:rPr>
              <a:t>Austenitic stainless steel (grains =)</a:t>
            </a:r>
          </a:p>
          <a:p>
            <a:pPr marL="342900" algn="l"/>
            <a:r>
              <a:rPr lang="en-US" sz="2000" dirty="0">
                <a:solidFill>
                  <a:schemeClr val="tx1"/>
                </a:solidFill>
              </a:rPr>
              <a:t>Cement</a:t>
            </a:r>
          </a:p>
          <a:p>
            <a:pPr marL="342900" algn="l"/>
            <a:r>
              <a:rPr lang="en-US" sz="2000" dirty="0">
                <a:solidFill>
                  <a:srgbClr val="FF0000"/>
                </a:solidFill>
              </a:rPr>
              <a:t>Cellophane (Multiple polymeric layers)</a:t>
            </a:r>
          </a:p>
          <a:p>
            <a:pPr marL="342900" algn="l"/>
            <a:r>
              <a:rPr lang="en-US" sz="2000" dirty="0">
                <a:solidFill>
                  <a:schemeClr val="tx2"/>
                </a:solidFill>
              </a:rPr>
              <a:t>Reinforced plastic (it doesn’t improve its properties)</a:t>
            </a:r>
          </a:p>
          <a:p>
            <a:pPr marL="342900" algn="l"/>
            <a:r>
              <a:rPr lang="en-US" sz="2000" dirty="0">
                <a:solidFill>
                  <a:schemeClr val="tx2"/>
                </a:solidFill>
              </a:rPr>
              <a:t>Paper (only cellulose fibers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342900"/>
            <a:endParaRPr lang="en-US" sz="2000" dirty="0">
              <a:solidFill>
                <a:schemeClr val="tx2"/>
              </a:solidFill>
            </a:endParaRPr>
          </a:p>
          <a:p>
            <a:pPr marL="5257800" indent="-34290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Composite </a:t>
            </a:r>
            <a:r>
              <a:rPr lang="en-US" sz="2000" dirty="0">
                <a:solidFill>
                  <a:srgbClr val="FF0000"/>
                </a:solidFill>
              </a:rPr>
              <a:t>material</a:t>
            </a:r>
          </a:p>
          <a:p>
            <a:pPr marL="5257800" indent="-34290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Limit </a:t>
            </a:r>
            <a:r>
              <a:rPr lang="en-US" sz="2000" dirty="0">
                <a:solidFill>
                  <a:schemeClr val="tx1"/>
                </a:solidFill>
              </a:rPr>
              <a:t>of composite material</a:t>
            </a:r>
          </a:p>
          <a:p>
            <a:pPr marL="5257800" indent="-342900" algn="l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Not </a:t>
            </a:r>
            <a:r>
              <a:rPr lang="en-US" sz="2000" dirty="0">
                <a:solidFill>
                  <a:schemeClr val="tx2"/>
                </a:solidFill>
              </a:rPr>
              <a:t>a composite material </a:t>
            </a:r>
            <a:endParaRPr lang="en-US" sz="35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458200" cy="13716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Lecture 1</a:t>
            </a:r>
            <a:r>
              <a:rPr lang="en-US" sz="2400" i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Advantages and disadvantages of composite materials</a:t>
            </a:r>
          </a:p>
          <a:p>
            <a:pPr marL="342900"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2438400"/>
            <a:ext cx="3505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/>
              <a:t>Advantages</a:t>
            </a:r>
          </a:p>
          <a:p>
            <a:pPr marL="228600" indent="-2286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Hi</a:t>
            </a:r>
            <a:r>
              <a:rPr lang="en-US" sz="2000" dirty="0" smtClean="0"/>
              <a:t>gh </a:t>
            </a:r>
            <a:r>
              <a:rPr lang="en-US" sz="2000" dirty="0"/>
              <a:t>Mechanical Properties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• Flexibility of Design </a:t>
            </a:r>
            <a:r>
              <a:rPr lang="en-US" sz="2000" dirty="0" smtClean="0"/>
              <a:t>Options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• Ease of Fabrication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• Light Weight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• Corrosion Resistant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• Impact Resistant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• Excellent Fatigue </a:t>
            </a:r>
            <a:r>
              <a:rPr lang="en-US" sz="2000" dirty="0" smtClean="0"/>
              <a:t>Strength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438400"/>
            <a:ext cx="441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smtClean="0"/>
              <a:t>Disadvantages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Brittle Failure Mechanisms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Material Costs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Manufacturing Costs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Temperature </a:t>
            </a:r>
            <a:r>
              <a:rPr lang="en-US" sz="2000" dirty="0"/>
              <a:t>Limitations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Actual Mechanical Properties </a:t>
            </a:r>
            <a:r>
              <a:rPr lang="en-US" sz="2000" dirty="0"/>
              <a:t>not Always </a:t>
            </a:r>
            <a:r>
              <a:rPr lang="en-US" sz="2000" dirty="0" smtClean="0"/>
              <a:t>as Good </a:t>
            </a:r>
            <a:r>
              <a:rPr lang="en-US" sz="2000" dirty="0"/>
              <a:t>as Expected</a:t>
            </a:r>
          </a:p>
          <a:p>
            <a:pPr marL="342900" indent="-34290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/>
              <a:t>Mechanical </a:t>
            </a:r>
            <a:r>
              <a:rPr lang="en-US" sz="2000" dirty="0"/>
              <a:t>Properties </a:t>
            </a:r>
            <a:r>
              <a:rPr lang="en-US" sz="2000" dirty="0" smtClean="0"/>
              <a:t>Very Process </a:t>
            </a:r>
            <a:r>
              <a:rPr lang="en-US" sz="2000" dirty="0"/>
              <a:t>Dependent</a:t>
            </a:r>
          </a:p>
        </p:txBody>
      </p:sp>
    </p:spTree>
    <p:extLst>
      <p:ext uri="{BB962C8B-B14F-4D97-AF65-F5344CB8AC3E}">
        <p14:creationId xmlns:p14="http://schemas.microsoft.com/office/powerpoint/2010/main" val="3903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702945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What are the various types of composite materials?</a:t>
            </a:r>
          </a:p>
          <a:p>
            <a:pPr marL="800100" algn="l"/>
            <a:endParaRPr lang="en-US" sz="2200" dirty="0" smtClean="0">
              <a:solidFill>
                <a:schemeClr val="tx2"/>
              </a:solidFill>
            </a:endParaRPr>
          </a:p>
          <a:p>
            <a:pPr marL="863600" indent="-457200" algn="l">
              <a:buFont typeface="+mj-lt"/>
              <a:buAutoNum type="arabicPeriod"/>
            </a:pPr>
            <a:r>
              <a:rPr lang="en-US" sz="2000" i="1" dirty="0">
                <a:solidFill>
                  <a:schemeClr val="tx1"/>
                </a:solidFill>
              </a:rPr>
              <a:t>According to the matrix </a:t>
            </a:r>
            <a:r>
              <a:rPr lang="en-US" sz="2000" i="1" dirty="0" smtClean="0">
                <a:solidFill>
                  <a:schemeClr val="tx1"/>
                </a:solidFill>
              </a:rPr>
              <a:t>material</a:t>
            </a:r>
          </a:p>
          <a:p>
            <a:pPr marL="520700" indent="-457200" algn="l">
              <a:buFont typeface="+mj-lt"/>
              <a:buAutoNum type="arabicPeriod"/>
            </a:pPr>
            <a:endParaRPr lang="en-US" sz="2000" i="1" dirty="0">
              <a:solidFill>
                <a:schemeClr val="tx1"/>
              </a:solidFill>
            </a:endParaRPr>
          </a:p>
          <a:p>
            <a:pPr marL="406400" indent="1143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Metal </a:t>
            </a:r>
            <a:r>
              <a:rPr lang="en-US" sz="2000" dirty="0">
                <a:solidFill>
                  <a:schemeClr val="tx1"/>
                </a:solidFill>
              </a:rPr>
              <a:t>Matrix Composites (reinforced </a:t>
            </a:r>
            <a:r>
              <a:rPr lang="en-US" sz="2000" dirty="0" smtClean="0">
                <a:solidFill>
                  <a:schemeClr val="tx1"/>
                </a:solidFill>
              </a:rPr>
              <a:t>metals) – MMC</a:t>
            </a:r>
          </a:p>
          <a:p>
            <a:pPr marL="406400" indent="1143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064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Polymer </a:t>
            </a:r>
            <a:r>
              <a:rPr lang="en-US" sz="2000" dirty="0">
                <a:solidFill>
                  <a:schemeClr val="tx1"/>
                </a:solidFill>
              </a:rPr>
              <a:t>Matrix Composites </a:t>
            </a:r>
            <a:r>
              <a:rPr lang="en-US" sz="2000" dirty="0" smtClean="0">
                <a:solidFill>
                  <a:schemeClr val="tx1"/>
                </a:solidFill>
              </a:rPr>
              <a:t>(reinforced polymers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– PMC</a:t>
            </a:r>
          </a:p>
          <a:p>
            <a:pPr marL="4064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064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Ceramic </a:t>
            </a:r>
            <a:r>
              <a:rPr lang="en-US" sz="2000" dirty="0">
                <a:solidFill>
                  <a:schemeClr val="tx1"/>
                </a:solidFill>
              </a:rPr>
              <a:t>Matrix Composites (</a:t>
            </a:r>
            <a:r>
              <a:rPr lang="en-US" sz="2000" dirty="0" smtClean="0">
                <a:solidFill>
                  <a:schemeClr val="tx1"/>
                </a:solidFill>
              </a:rPr>
              <a:t>ceramic, glass) - CMC</a:t>
            </a:r>
            <a:endParaRPr lang="en-US" sz="2000" dirty="0">
              <a:solidFill>
                <a:schemeClr val="tx1"/>
              </a:solidFill>
            </a:endParaRPr>
          </a:p>
          <a:p>
            <a:pPr marL="18288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543050" cy="9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015905"/>
            <a:ext cx="1657350" cy="10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47875"/>
            <a:ext cx="1752600" cy="13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7029450" cy="5410200"/>
          </a:xfrm>
        </p:spPr>
        <p:txBody>
          <a:bodyPr>
            <a:normAutofit/>
          </a:bodyPr>
          <a:lstStyle/>
          <a:p>
            <a:pPr algn="l"/>
            <a:endParaRPr lang="en-US" sz="2400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Lecture 1:</a:t>
            </a:r>
            <a:r>
              <a:rPr lang="en-US" sz="2400" dirty="0" smtClean="0">
                <a:solidFill>
                  <a:schemeClr val="tx1"/>
                </a:solidFill>
              </a:rPr>
              <a:t> Introduction to composite materials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800100" algn="l"/>
            <a:r>
              <a:rPr lang="en-US" sz="2200" dirty="0" smtClean="0">
                <a:solidFill>
                  <a:schemeClr val="tx2"/>
                </a:solidFill>
              </a:rPr>
              <a:t>What are the various types of composite materials?</a:t>
            </a:r>
          </a:p>
          <a:p>
            <a:pPr marL="520700" indent="-457200" algn="l">
              <a:buFont typeface="+mj-lt"/>
              <a:buAutoNum type="arabicPeriod" startAt="2"/>
            </a:pPr>
            <a:r>
              <a:rPr lang="en-US" sz="2000" i="1" dirty="0">
                <a:solidFill>
                  <a:schemeClr val="tx1"/>
                </a:solidFill>
              </a:rPr>
              <a:t>According to the structure or geometry of the </a:t>
            </a:r>
            <a:r>
              <a:rPr lang="en-US" sz="2000" i="1" dirty="0" smtClean="0">
                <a:solidFill>
                  <a:schemeClr val="tx1"/>
                </a:solidFill>
              </a:rPr>
              <a:t>reinforcement</a:t>
            </a:r>
          </a:p>
          <a:p>
            <a:pPr marL="406400" indent="1651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Dispersive composites </a:t>
            </a:r>
            <a:r>
              <a:rPr lang="en-US" sz="2000" dirty="0">
                <a:solidFill>
                  <a:schemeClr val="tx1"/>
                </a:solidFill>
              </a:rPr>
              <a:t>- contain very fine </a:t>
            </a:r>
            <a:r>
              <a:rPr lang="en-US" sz="2000" dirty="0" smtClean="0">
                <a:solidFill>
                  <a:schemeClr val="tx1"/>
                </a:solidFill>
              </a:rPr>
              <a:t>particles</a:t>
            </a:r>
          </a:p>
          <a:p>
            <a:pPr marL="406400" indent="1651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571500" indent="-1651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Particulate composites </a:t>
            </a:r>
            <a:r>
              <a:rPr lang="en-US" sz="2000" dirty="0">
                <a:solidFill>
                  <a:schemeClr val="tx1"/>
                </a:solidFill>
              </a:rPr>
              <a:t>(particulate, granular) - contain </a:t>
            </a:r>
            <a:r>
              <a:rPr lang="en-US" sz="2000" dirty="0" smtClean="0">
                <a:solidFill>
                  <a:schemeClr val="tx1"/>
                </a:solidFill>
              </a:rPr>
              <a:t>larger </a:t>
            </a:r>
            <a:r>
              <a:rPr lang="en-US" sz="2000" dirty="0">
                <a:solidFill>
                  <a:schemeClr val="tx1"/>
                </a:solidFill>
              </a:rPr>
              <a:t>particles of </a:t>
            </a:r>
            <a:r>
              <a:rPr lang="en-US" sz="2000" dirty="0" smtClean="0">
                <a:solidFill>
                  <a:schemeClr val="tx1"/>
                </a:solidFill>
              </a:rPr>
              <a:t>regular shapes </a:t>
            </a:r>
            <a:r>
              <a:rPr lang="en-US" sz="2000" dirty="0">
                <a:solidFill>
                  <a:schemeClr val="tx1"/>
                </a:solidFill>
              </a:rPr>
              <a:t>(spheres, platelets) or irregular </a:t>
            </a:r>
            <a:r>
              <a:rPr lang="en-US" sz="2000" dirty="0" smtClean="0">
                <a:solidFill>
                  <a:schemeClr val="tx1"/>
                </a:solidFill>
              </a:rPr>
              <a:t>shapes</a:t>
            </a:r>
          </a:p>
          <a:p>
            <a:pPr marL="571500" indent="-1651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571500" indent="-1651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Fibrous composites </a:t>
            </a:r>
            <a:r>
              <a:rPr lang="en-US" sz="2000" dirty="0">
                <a:solidFill>
                  <a:schemeClr val="tx1"/>
                </a:solidFill>
              </a:rPr>
              <a:t>- contain long or short fibers that may be oriented or </a:t>
            </a:r>
            <a:r>
              <a:rPr lang="en-US" sz="2000" dirty="0" err="1">
                <a:solidFill>
                  <a:schemeClr val="tx1"/>
                </a:solidFill>
              </a:rPr>
              <a:t>unoriented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be of </a:t>
            </a:r>
            <a:r>
              <a:rPr lang="en-US" sz="2000" dirty="0">
                <a:solidFill>
                  <a:schemeClr val="tx1"/>
                </a:solidFill>
              </a:rPr>
              <a:t>various origins (glass, carbon, polymeric, textile, etc.)</a:t>
            </a:r>
          </a:p>
          <a:p>
            <a:pPr marL="406400" indent="165100" algn="l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tx1"/>
              </a:solidFill>
            </a:endParaRPr>
          </a:p>
          <a:p>
            <a:pPr marL="520700" indent="-457200" algn="l">
              <a:buFont typeface="+mj-lt"/>
              <a:buAutoNum type="arabicPeriod"/>
            </a:pPr>
            <a:endParaRPr lang="en-US" sz="2000" i="1" dirty="0">
              <a:solidFill>
                <a:schemeClr val="tx1"/>
              </a:solidFill>
            </a:endParaRPr>
          </a:p>
          <a:p>
            <a:pPr marL="1828800" indent="-342900" algn="l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 smtClean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10/30/2018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651000" cy="140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56" y="3505200"/>
            <a:ext cx="2035844" cy="93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422900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6611</TotalTime>
  <Words>1212</Words>
  <Application>Microsoft Office PowerPoint</Application>
  <PresentationFormat>On-screen Show (4:3)</PresentationFormat>
  <Paragraphs>219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139</cp:revision>
  <dcterms:created xsi:type="dcterms:W3CDTF">2018-10-06T04:41:10Z</dcterms:created>
  <dcterms:modified xsi:type="dcterms:W3CDTF">2018-10-30T06:12:03Z</dcterms:modified>
</cp:coreProperties>
</file>